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9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DFDDC-BD28-474F-9EA0-5A38D8283E40}" type="datetimeFigureOut">
              <a:rPr lang="ru-RU" smtClean="0"/>
              <a:t>13.12.2014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AFFE5-B3BE-4918-823B-EF0DF455C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22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AFFE5-B3BE-4918-823B-EF0DF455C4A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08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13.12.2014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1\Desktop\проект\i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34568"/>
            <a:ext cx="2699792" cy="21234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6864" cy="1872208"/>
          </a:xfr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Школьное Ученическое</a:t>
            </a:r>
            <a:r>
              <a:rPr lang="ru-RU" sz="400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ru-RU" sz="400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z="400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Самоуправление</a:t>
            </a:r>
            <a:br>
              <a:rPr lang="ru-RU" sz="400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ru-RU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8308" y="4481736"/>
            <a:ext cx="8145692" cy="2376264"/>
          </a:xfrm>
        </p:spPr>
        <p:txBody>
          <a:bodyPr/>
          <a:lstStyle/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 smtClean="0"/>
          </a:p>
        </p:txBody>
      </p:sp>
      <p:pic>
        <p:nvPicPr>
          <p:cNvPr id="5" name="Picture 6" descr="G:\мэктэп\P10604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494347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03315" y="5229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МБоу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«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Уразаевская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ООш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Актанышского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района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Республики Татарстан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/>
          <a:lstStyle/>
          <a:p>
            <a:pPr algn="ctr"/>
            <a:r>
              <a:rPr lang="ru-RU" dirty="0" smtClean="0"/>
              <a:t>содействие развитию личности ребенка;</a:t>
            </a:r>
          </a:p>
          <a:p>
            <a:pPr algn="ctr"/>
            <a:r>
              <a:rPr lang="ru-RU" dirty="0" smtClean="0"/>
              <a:t>формирование социального опыта детей;</a:t>
            </a:r>
          </a:p>
          <a:p>
            <a:pPr algn="ctr"/>
            <a:r>
              <a:rPr lang="ru-RU" dirty="0" smtClean="0"/>
              <a:t>формирование познавательной и социальной активности детей;</a:t>
            </a:r>
          </a:p>
          <a:p>
            <a:pPr algn="ctr"/>
            <a:r>
              <a:rPr lang="ru-RU" dirty="0" smtClean="0"/>
              <a:t>организация детского досуга.</a:t>
            </a:r>
            <a:endParaRPr lang="ru-RU" dirty="0"/>
          </a:p>
        </p:txBody>
      </p:sp>
      <p:pic>
        <p:nvPicPr>
          <p:cNvPr id="1026" name="Picture 2" descr="http://im1-tub-ru.yandex.net/i?id=328145306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4144"/>
            <a:ext cx="3995936" cy="29238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39000" cy="8767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Смысл: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7239000" cy="2016224"/>
          </a:xfrm>
        </p:spPr>
        <p:txBody>
          <a:bodyPr/>
          <a:lstStyle/>
          <a:p>
            <a:pPr algn="ctr"/>
            <a:r>
              <a:rPr lang="ru-RU" dirty="0" smtClean="0"/>
              <a:t>включение учащихся в управленческую деятельность, способствующей формированию их творческой, сознательной активности</a:t>
            </a:r>
            <a:endParaRPr lang="ru-RU" dirty="0"/>
          </a:p>
        </p:txBody>
      </p:sp>
      <p:pic>
        <p:nvPicPr>
          <p:cNvPr id="9218" name="Picture 2" descr="http://im6-tub-ru.yandex.net/i?id=194456562-3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5" y="3636434"/>
            <a:ext cx="2555776" cy="32215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4-tub-ru.yandex.net/i?id=542122015-2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17548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660688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задачи: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6792"/>
            <a:ext cx="7444680" cy="4710304"/>
          </a:xfrm>
        </p:spPr>
        <p:txBody>
          <a:bodyPr>
            <a:normAutofit/>
          </a:bodyPr>
          <a:lstStyle/>
          <a:p>
            <a:r>
              <a:rPr lang="ru-RU" dirty="0" smtClean="0"/>
              <a:t>дать знания учащимся по проблемам самоуправления;</a:t>
            </a:r>
          </a:p>
          <a:p>
            <a:r>
              <a:rPr lang="ru-RU" dirty="0" smtClean="0"/>
              <a:t>развитие ученического самоуправления в школе;</a:t>
            </a:r>
          </a:p>
          <a:p>
            <a:r>
              <a:rPr lang="ru-RU" dirty="0" smtClean="0"/>
              <a:t>разработка структуры ученического самоуправления;</a:t>
            </a:r>
          </a:p>
          <a:p>
            <a:r>
              <a:rPr lang="ru-RU" dirty="0" smtClean="0"/>
              <a:t>повысить социальную активность учащихся;</a:t>
            </a:r>
          </a:p>
          <a:p>
            <a:r>
              <a:rPr lang="ru-RU" dirty="0" smtClean="0"/>
              <a:t>повысить профессиональную компетентность педагогов;</a:t>
            </a:r>
          </a:p>
          <a:p>
            <a:r>
              <a:rPr lang="ru-RU" dirty="0" smtClean="0"/>
              <a:t>овладеть новыми технологиями воспитания.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0-tub-ru.yandex.net/i?id=381961125-0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772816"/>
            <a:ext cx="2445246" cy="22095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Принципы: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7239000" cy="547500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равноправия;</a:t>
            </a:r>
          </a:p>
          <a:p>
            <a:r>
              <a:rPr lang="ru-RU" b="1" dirty="0" smtClean="0"/>
              <a:t>выборности;</a:t>
            </a:r>
          </a:p>
          <a:p>
            <a:r>
              <a:rPr lang="ru-RU" b="1" dirty="0" err="1" smtClean="0"/>
              <a:t>обновляемости</a:t>
            </a:r>
            <a:r>
              <a:rPr lang="ru-RU" b="1" dirty="0" smtClean="0"/>
              <a:t> и преемственности;</a:t>
            </a:r>
          </a:p>
          <a:p>
            <a:r>
              <a:rPr lang="ru-RU" b="1" dirty="0" smtClean="0"/>
              <a:t>открытости и гласности;</a:t>
            </a:r>
          </a:p>
          <a:p>
            <a:r>
              <a:rPr lang="ru-RU" b="1" dirty="0" smtClean="0"/>
              <a:t>законности;</a:t>
            </a:r>
          </a:p>
          <a:p>
            <a:r>
              <a:rPr lang="ru-RU" b="1" dirty="0" smtClean="0"/>
              <a:t>целесообразности;</a:t>
            </a:r>
          </a:p>
          <a:p>
            <a:r>
              <a:rPr lang="ru-RU" b="1" dirty="0" smtClean="0"/>
              <a:t>гуманности;</a:t>
            </a:r>
          </a:p>
          <a:p>
            <a:r>
              <a:rPr lang="ru-RU" b="1" dirty="0" smtClean="0"/>
              <a:t>коллегиальности и </a:t>
            </a:r>
            <a:r>
              <a:rPr lang="ru-RU" b="1" dirty="0" err="1" smtClean="0"/>
              <a:t>персональности</a:t>
            </a:r>
            <a:r>
              <a:rPr lang="ru-RU" b="1" dirty="0" smtClean="0"/>
              <a:t>;</a:t>
            </a:r>
          </a:p>
          <a:p>
            <a:r>
              <a:rPr lang="ru-RU" b="1" dirty="0" smtClean="0"/>
              <a:t>свободы и самодеятельности;</a:t>
            </a:r>
          </a:p>
          <a:p>
            <a:r>
              <a:rPr lang="ru-RU" b="1" dirty="0" smtClean="0"/>
              <a:t>критики и самокритики;</a:t>
            </a:r>
          </a:p>
          <a:p>
            <a:r>
              <a:rPr lang="ru-RU" b="1" dirty="0" smtClean="0"/>
              <a:t>совета и согласия;</a:t>
            </a:r>
          </a:p>
          <a:p>
            <a:r>
              <a:rPr lang="ru-RU" b="1" dirty="0" smtClean="0"/>
              <a:t>доброжелательной требовательности;</a:t>
            </a:r>
          </a:p>
          <a:p>
            <a:r>
              <a:rPr lang="ru-RU" b="1" dirty="0" smtClean="0"/>
              <a:t> распределения полномочий;</a:t>
            </a:r>
          </a:p>
          <a:p>
            <a:r>
              <a:rPr lang="ru-RU" b="1" dirty="0" smtClean="0"/>
              <a:t>конкретизации коллективных творческих дел.</a:t>
            </a:r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3096344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управленческая;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социально-психологические;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личностно-ориентированные;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самоактивизации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организационное саморегулирование;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коллективный самоконтроль.</a:t>
            </a:r>
          </a:p>
          <a:p>
            <a:endParaRPr lang="ru-RU" dirty="0"/>
          </a:p>
        </p:txBody>
      </p:sp>
      <p:pic>
        <p:nvPicPr>
          <p:cNvPr id="6146" name="Picture 2" descr="http://im4-tub-ru.yandex.net/i?id=111835329-0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221088"/>
            <a:ext cx="5134322" cy="26369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im1-tub-ru.yandex.net/i?id=124667188-2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89040"/>
            <a:ext cx="3796757" cy="250887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6195088"/>
          </a:xfrm>
        </p:spPr>
        <p:txBody>
          <a:bodyPr numCol="2">
            <a:normAutofit/>
          </a:bodyPr>
          <a:lstStyle/>
          <a:p>
            <a:pPr algn="ctr"/>
            <a:endParaRPr lang="ru-RU" sz="2000" dirty="0" smtClean="0"/>
          </a:p>
          <a:p>
            <a:pPr algn="ct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pPr algn="ctr"/>
            <a:r>
              <a:rPr lang="ru-RU" sz="2000" dirty="0" smtClean="0"/>
              <a:t>общественное поручение;</a:t>
            </a:r>
          </a:p>
          <a:p>
            <a:pPr algn="ctr"/>
            <a:r>
              <a:rPr lang="ru-RU" sz="2000" dirty="0" smtClean="0"/>
              <a:t>общественное мнение;</a:t>
            </a:r>
          </a:p>
          <a:p>
            <a:pPr algn="ctr"/>
            <a:r>
              <a:rPr lang="ru-RU" sz="2000" dirty="0" smtClean="0"/>
              <a:t>убеждение;</a:t>
            </a:r>
          </a:p>
          <a:p>
            <a:pPr algn="ctr"/>
            <a:r>
              <a:rPr lang="ru-RU" sz="2000" dirty="0" smtClean="0"/>
              <a:t>просьба;</a:t>
            </a:r>
          </a:p>
          <a:p>
            <a:pPr algn="ctr"/>
            <a:r>
              <a:rPr lang="ru-RU" sz="2000" dirty="0" smtClean="0"/>
              <a:t>поощрение;</a:t>
            </a:r>
          </a:p>
          <a:p>
            <a:pPr algn="ctr"/>
            <a:r>
              <a:rPr lang="ru-RU" sz="2000" dirty="0" smtClean="0"/>
              <a:t>личный пример;</a:t>
            </a:r>
          </a:p>
          <a:p>
            <a:pPr algn="ctr"/>
            <a:r>
              <a:rPr lang="ru-RU" sz="2000" dirty="0" smtClean="0"/>
              <a:t>совет.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ФОРМЫ:</a:t>
            </a:r>
          </a:p>
          <a:p>
            <a:r>
              <a:rPr lang="ru-RU" sz="2000" dirty="0" smtClean="0"/>
              <a:t>заседания Школьного ученического совета;</a:t>
            </a:r>
          </a:p>
          <a:p>
            <a:r>
              <a:rPr lang="ru-RU" sz="2000" dirty="0" smtClean="0"/>
              <a:t>заседания Советов по направлениям деятельности;</a:t>
            </a:r>
          </a:p>
          <a:p>
            <a:r>
              <a:rPr lang="ru-RU" sz="2000" dirty="0" smtClean="0"/>
              <a:t>круглые столы, деловые игры.</a:t>
            </a:r>
          </a:p>
          <a:p>
            <a:pPr algn="ctr">
              <a:buNone/>
            </a:pP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im0-tub-ru.yandex.net/i?id=469084892-5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2662411" cy="264477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66519" y="295582"/>
            <a:ext cx="4680520" cy="1225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3600" dirty="0">
                <a:solidFill>
                  <a:srgbClr val="FFFF00"/>
                </a:solidFill>
                <a:latin typeface="Calibri"/>
              </a:rPr>
              <a:t>Структура</a:t>
            </a:r>
          </a:p>
          <a:p>
            <a:pPr lvl="0" algn="ctr">
              <a:defRPr/>
            </a:pPr>
            <a:r>
              <a:rPr lang="ru-RU" sz="3600" dirty="0">
                <a:solidFill>
                  <a:srgbClr val="FFFF00"/>
                </a:solidFill>
                <a:latin typeface="Calibri"/>
              </a:rPr>
              <a:t>самоуправления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988840"/>
            <a:ext cx="20882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Председатель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Зам. председателя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284984"/>
            <a:ext cx="18638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досуга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700808"/>
            <a:ext cx="185544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управления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5229200"/>
            <a:ext cx="23762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Шефский сектор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3501008"/>
            <a:ext cx="29523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Совет самоуправления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92280" y="5157192"/>
            <a:ext cx="187220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Пресс-центр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64288" y="3429000"/>
            <a:ext cx="182190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спорта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1772816"/>
            <a:ext cx="18722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Учебный сектор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5085184"/>
            <a:ext cx="244827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дисциплины и порядка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 flipV="1">
            <a:off x="2195736" y="2420888"/>
            <a:ext cx="1152128" cy="100811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051720" y="3861048"/>
            <a:ext cx="1080120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979712" y="4293096"/>
            <a:ext cx="136815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5940152" y="2420888"/>
            <a:ext cx="1008112" cy="100811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644008" y="4365104"/>
            <a:ext cx="0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724128" y="4365104"/>
            <a:ext cx="1296144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228184" y="3933056"/>
            <a:ext cx="864096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644008" y="2852936"/>
            <a:ext cx="0" cy="57606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4572000" y="1196752"/>
            <a:ext cx="0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im4-tub-ru.yandex.net/i?id=106537237-4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42875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907704" y="0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*</a:t>
            </a:r>
            <a:endParaRPr lang="ru-RU" sz="6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812816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44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председатель</a:t>
            </a:r>
            <a:br>
              <a:rPr lang="ru-RU" sz="44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Arial" charset="0"/>
              </a:rPr>
              <a:t>Сафина </a:t>
            </a:r>
            <a:r>
              <a:rPr lang="ru-RU" sz="4400" b="1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Arial" charset="0"/>
              </a:rPr>
              <a:t>Айзара</a:t>
            </a:r>
            <a:endParaRPr lang="ru-RU" sz="44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2492896"/>
            <a:ext cx="3707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  <a:defRPr/>
            </a:pPr>
            <a:r>
              <a:rPr lang="ru-RU" dirty="0">
                <a:solidFill>
                  <a:prstClr val="black"/>
                </a:solidFill>
                <a:latin typeface="Calibri"/>
                <a:cs typeface="Arial" charset="0"/>
              </a:rPr>
              <a:t>ОБЕСПЕЧИВАЕТ И КОНТРОЛИРУЕТ РАБОТУ ОРГАНОВ САМОУПРАВЛЕНИЯ.</a:t>
            </a:r>
          </a:p>
          <a:p>
            <a:pPr lvl="0">
              <a:defRPr/>
            </a:pPr>
            <a:endParaRPr lang="ru-RU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285750" lvl="0" indent="-285750">
              <a:buFont typeface="Wingdings" pitchFamily="2" charset="2"/>
              <a:buChar char="ü"/>
              <a:defRPr/>
            </a:pPr>
            <a:r>
              <a:rPr lang="ru-RU" dirty="0">
                <a:solidFill>
                  <a:prstClr val="black"/>
                </a:solidFill>
                <a:latin typeface="Calibri"/>
                <a:cs typeface="Arial" charset="0"/>
              </a:rPr>
              <a:t>ПРИНИМАЕТ АКТИВНОЕ УЧАСТИЕ В НАИБОЛЕЕ ВАЖНЫХ ШКОЛЬНЫХ И РАЙОННЫХ МЕРОПРИЯТИЯХ.</a:t>
            </a:r>
          </a:p>
          <a:p>
            <a:pPr lvl="0">
              <a:defRPr/>
            </a:pPr>
            <a:endParaRPr lang="ru-RU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285750" lvl="0" indent="-285750">
              <a:buFont typeface="Wingdings" pitchFamily="2" charset="2"/>
              <a:buChar char="ü"/>
              <a:defRPr/>
            </a:pPr>
            <a:r>
              <a:rPr lang="ru-RU" dirty="0">
                <a:solidFill>
                  <a:prstClr val="black"/>
                </a:solidFill>
                <a:latin typeface="Calibri"/>
                <a:cs typeface="Arial" charset="0"/>
              </a:rPr>
              <a:t>ПРОВОДИТ ЗАСЕДАНИЯ СОВЕТА ЛИДЕРОВ.</a:t>
            </a:r>
          </a:p>
        </p:txBody>
      </p:sp>
      <p:pic>
        <p:nvPicPr>
          <p:cNvPr id="5" name="Рисунок 4" descr="E:\школа фото\1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2664296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86152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239000" cy="11430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36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ЗАМЕСТИТЕЛЬ    председателя</a:t>
            </a:r>
            <a:br>
              <a:rPr lang="ru-RU" sz="36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r>
              <a:rPr lang="ru-RU" sz="4000" cap="none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Фазлыева</a:t>
            </a:r>
            <a:r>
              <a:rPr lang="ru-RU" sz="4000" cap="none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 </a:t>
            </a:r>
            <a:r>
              <a:rPr lang="ru-RU" sz="4000" cap="none" dirty="0" err="1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>Тансылу</a:t>
            </a:r>
            <a:r>
              <a:rPr lang="ru-RU" sz="4000" cap="none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4000" cap="none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609416"/>
            <a:ext cx="2548136" cy="4846320"/>
          </a:xfrm>
        </p:spPr>
        <p:txBody>
          <a:bodyPr/>
          <a:lstStyle/>
          <a:p>
            <a:pPr marL="285750" lvl="0" indent="-285750">
              <a:spcBef>
                <a:spcPts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ru-RU" sz="1800" dirty="0">
                <a:solidFill>
                  <a:prstClr val="black"/>
                </a:solidFill>
                <a:latin typeface="Calibri"/>
                <a:cs typeface="Arial" charset="0"/>
              </a:rPr>
              <a:t>ОБЕСПЕЧИВАЕТ И КОНТРОЛИРУЕТ РАБОТУ СЕКТОРОВ.</a:t>
            </a:r>
          </a:p>
          <a:p>
            <a:pPr marL="285750" lvl="0" indent="-285750">
              <a:spcBef>
                <a:spcPts val="0"/>
              </a:spcBef>
              <a:buClrTx/>
              <a:buSzTx/>
              <a:buFont typeface="Wingdings" pitchFamily="2" charset="2"/>
              <a:buChar char="ü"/>
              <a:defRPr/>
            </a:pPr>
            <a:endParaRPr lang="ru-RU" sz="1800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285750" lvl="0" indent="-285750">
              <a:spcBef>
                <a:spcPts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ru-RU" sz="1800" dirty="0">
                <a:solidFill>
                  <a:prstClr val="black"/>
                </a:solidFill>
                <a:latin typeface="Calibri"/>
                <a:cs typeface="Arial" charset="0"/>
              </a:rPr>
              <a:t>ПРЕДСТАВЛЯЕТ ПРЕДЛОЖЕНИЯ ПО УЛУЧШЕНИЮ РАБОТЫ СЕКТОРОВ.</a:t>
            </a:r>
          </a:p>
          <a:p>
            <a:pPr marL="285750" lvl="0" indent="-285750">
              <a:spcBef>
                <a:spcPts val="0"/>
              </a:spcBef>
              <a:buClrTx/>
              <a:buSzTx/>
              <a:buFont typeface="Wingdings" pitchFamily="2" charset="2"/>
              <a:buChar char="ü"/>
              <a:defRPr/>
            </a:pPr>
            <a:endParaRPr lang="ru-RU" sz="1800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285750" lvl="0" indent="-285750">
              <a:spcBef>
                <a:spcPts val="0"/>
              </a:spcBef>
              <a:buClrTx/>
              <a:buSzTx/>
              <a:buFont typeface="Wingdings" pitchFamily="2" charset="2"/>
              <a:buChar char="ü"/>
              <a:defRPr/>
            </a:pPr>
            <a:r>
              <a:rPr lang="ru-RU" sz="1800" dirty="0">
                <a:solidFill>
                  <a:prstClr val="black"/>
                </a:solidFill>
                <a:latin typeface="Calibri"/>
                <a:cs typeface="Arial" charset="0"/>
              </a:rPr>
              <a:t>ПРЕДСТАВЛЯЕТ ИНТЕРЕСЫ ПРЕДСЕДАТЕЛЯ В МОМЕНТ ЕГО ОТСУТСТВИЯ.</a:t>
            </a:r>
          </a:p>
          <a:p>
            <a:endParaRPr lang="ru-RU" dirty="0"/>
          </a:p>
        </p:txBody>
      </p:sp>
      <p:pic>
        <p:nvPicPr>
          <p:cNvPr id="4" name="Picture 9" descr="G:\ЗДВР\отчеты\фото конституция\IMG_20141212_105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53807"/>
            <a:ext cx="2809007" cy="467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1524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сектор Досуга</a:t>
            </a:r>
            <a:r>
              <a:rPr lang="ru-RU" sz="4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1340768"/>
            <a:ext cx="3628256" cy="4846320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Шарипов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Фирдавес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200" dirty="0" smtClean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/>
              <a:t>ПРОВЕДЕНИЕ КТД</a:t>
            </a:r>
            <a:r>
              <a:rPr lang="ru-RU" sz="2200" dirty="0"/>
              <a:t>,</a:t>
            </a:r>
            <a:r>
              <a:rPr lang="ru-RU" sz="2200" dirty="0" smtClean="0"/>
              <a:t>  </a:t>
            </a:r>
            <a:r>
              <a:rPr lang="ru-RU" sz="2200" dirty="0"/>
              <a:t>ОРГАНИЗАЦИЯ </a:t>
            </a:r>
            <a:r>
              <a:rPr lang="ru-RU" sz="2200" dirty="0" smtClean="0"/>
              <a:t>      ОБЩЕШКОЛЬНЫХ </a:t>
            </a:r>
            <a:r>
              <a:rPr lang="ru-RU" sz="2200" dirty="0"/>
              <a:t>ПРАЗДНИКОВ И ВЕЧЕРОВ.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/>
              <a:t>ОРГАНИЗАЦИЯ И ОФОРМЛЕНИЕ КОНКУРСОВ, ВЕЧЕРОВ.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/>
              <a:t>ПРИНИМАЕТ ЗАЯВКИ И ПОЖЕЛАНИЯ КЛАССОВ,ОТДЕЛЬНЫХ УЧАЩИХСЯ О МЕРОПРИЯТИЯХ.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9" descr="G:\ЗДВР\отчеты\фото конституция\IMG_20141212_1058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12814"/>
            <a:ext cx="3009007" cy="501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15328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239000" cy="11430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СЕКТОР </a:t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«СПОРТ И ЗДОРОВЬЕ»</a:t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r>
              <a:rPr lang="ru-RU" sz="2800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Галимуллин</a:t>
            </a:r>
            <a:r>
              <a:rPr lang="ru-RU" sz="28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 </a:t>
            </a:r>
            <a:r>
              <a:rPr lang="ru-RU" sz="28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Динар</a:t>
            </a:r>
            <a:r>
              <a:rPr lang="ru-RU" sz="28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28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609416"/>
            <a:ext cx="3484240" cy="4846320"/>
          </a:xfrm>
        </p:spPr>
        <p:txBody>
          <a:bodyPr>
            <a:normAutofit fontScale="92500"/>
          </a:bodyPr>
          <a:lstStyle/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ОРГАНИЗАЦИЯ И ПРОВЕДЕНИЕ СПОРТИВНЫХ МЕРОПРИЯТИЙ, СПАРТАКИАДЫ ЗДОРОВЬЯ, СПОРТИВНЫХ ПРАЗДНИКОВ, ИГР.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ВОВЛЕЧЕНИЕ УЧАЩИХСЯ В СПОРТИВНЫЕ СЕКЦИИ И КРУЖКИ.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/>
            <a:endParaRPr lang="ru-RU" dirty="0"/>
          </a:p>
        </p:txBody>
      </p:sp>
      <p:pic>
        <p:nvPicPr>
          <p:cNvPr id="4" name="Рисунок 17" descr="C:\Users\ТАСНИЯ\AppData\Local\Temp\Rar$DI10.903\IMG_0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2" y="2060848"/>
            <a:ext cx="446853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71551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239000" cy="11430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СЕКТОР </a:t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Тимуровская работа</a:t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628800"/>
            <a:ext cx="4204320" cy="484632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Латыпова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Ильмира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89788" lvl="1" indent="-342900">
              <a:spcBef>
                <a:spcPts val="0"/>
              </a:spcBef>
              <a:buFont typeface="Wingdings" pitchFamily="2" charset="2"/>
              <a:buChar char="ü"/>
              <a:defRPr/>
            </a:pPr>
            <a:endParaRPr lang="ru-RU" dirty="0" smtClean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/>
              <a:t>ШЕФСКАЯ </a:t>
            </a:r>
            <a:r>
              <a:rPr lang="ru-RU" dirty="0"/>
              <a:t>ПОМОЩЬ В ЗОНЕ ДЕТСКОГО ДЕЙСТВИЯ(ЗДД).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ПОМОЩЬ ВЕТЕРАНАМ.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ОРГАНИЗАЦИЯ И ПРОВЕДЕНИЕ МИТИНГОВ, БЛАГОТВОРИТЕЛЬНЫХ АКЦИЙ.</a:t>
            </a:r>
          </a:p>
          <a:p>
            <a:pPr algn="r"/>
            <a:endParaRPr lang="ru-RU" dirty="0"/>
          </a:p>
        </p:txBody>
      </p:sp>
      <p:pic>
        <p:nvPicPr>
          <p:cNvPr id="1026" name="Picture 2" descr="G:\през фото\IMG_20141213_1026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034680" cy="50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2072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239000" cy="1143000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СЕКТОР </a:t>
            </a:r>
            <a:r>
              <a:rPr lang="ru-RU" sz="36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дисциплины и порядка</a:t>
            </a: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r>
              <a:rPr lang="ru-RU" sz="31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Хоснетдинова</a:t>
            </a:r>
            <a:r>
              <a:rPr lang="ru-RU" sz="31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Эльвира </a:t>
            </a:r>
            <a:br>
              <a:rPr lang="ru-RU" sz="31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9416"/>
            <a:ext cx="3196208" cy="4846320"/>
          </a:xfrm>
        </p:spPr>
        <p:txBody>
          <a:bodyPr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УЧАСТИЕ В ОРГАНИЗАЦИИ И ПРОВЕДЕНИИ МЕРОПРИЯТИЙ В НАЧАЛЬНОЙ ШКОЛЕ.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/>
              <a:t>ВНЕУРОЧНОЕ ВЗАИМОДЕЙС-ТВИЕ </a:t>
            </a:r>
            <a:r>
              <a:rPr lang="ru-RU" dirty="0"/>
              <a:t>С МЛАДШИМИ ШКОЛЬНИКАМИ.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/>
            <a:endParaRPr lang="ru-RU" dirty="0"/>
          </a:p>
        </p:txBody>
      </p:sp>
      <p:pic>
        <p:nvPicPr>
          <p:cNvPr id="2050" name="Picture 2" descr="G:\през фото\IMG_20141213_0818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412777"/>
            <a:ext cx="3110744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22029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сектор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Миргалимов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Фирзар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1268760"/>
            <a:ext cx="4392488" cy="532859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buClr>
                <a:srgbClr val="663300"/>
              </a:buClr>
              <a:buNone/>
            </a:pPr>
            <a:endParaRPr lang="ru-RU" sz="2800" b="1" i="1" dirty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Clr>
                <a:srgbClr val="663300"/>
              </a:buCl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обучение </a:t>
            </a: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членов классных учебных секторов;</a:t>
            </a:r>
          </a:p>
          <a:p>
            <a:pPr>
              <a:lnSpc>
                <a:spcPct val="90000"/>
              </a:lnSpc>
              <a:buClr>
                <a:srgbClr val="663300"/>
              </a:buClr>
              <a:buFont typeface="Wingdings" pitchFamily="2" charset="2"/>
              <a:buChar char="Ø"/>
            </a:pP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анализ успеваемости учащихся </a:t>
            </a:r>
            <a:r>
              <a:rPr lang="ru-RU" sz="28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5-9-х </a:t>
            </a: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классов, ежемесячное подведение итогов успеваемости один раз в месяц на заседаниях комитета;</a:t>
            </a:r>
          </a:p>
          <a:p>
            <a:pPr>
              <a:lnSpc>
                <a:spcPct val="90000"/>
              </a:lnSpc>
              <a:buClr>
                <a:srgbClr val="663300"/>
              </a:buClr>
              <a:buFont typeface="Wingdings" pitchFamily="2" charset="2"/>
              <a:buChar char="Ø"/>
            </a:pP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Оказание помощи неуспевающим учащимся;</a:t>
            </a:r>
          </a:p>
          <a:p>
            <a:pPr>
              <a:lnSpc>
                <a:spcPct val="90000"/>
              </a:lnSpc>
              <a:buClr>
                <a:srgbClr val="663300"/>
              </a:buCl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оказание </a:t>
            </a: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помощи методическим объединениям учителей в проведении предметных недель и олимпиад;</a:t>
            </a:r>
          </a:p>
          <a:p>
            <a:pPr>
              <a:lnSpc>
                <a:spcPct val="90000"/>
              </a:lnSpc>
              <a:buClr>
                <a:srgbClr val="663300"/>
              </a:buClr>
              <a:buFont typeface="Wingdings" pitchFamily="2" charset="2"/>
              <a:buChar char="Ø"/>
            </a:pPr>
            <a:r>
              <a:rPr lang="ru-RU" sz="28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ведение постоянной рубрики «НОТ школьника» в школьной стенной печати.</a:t>
            </a:r>
          </a:p>
          <a:p>
            <a:endParaRPr lang="ru-RU" dirty="0"/>
          </a:p>
        </p:txBody>
      </p:sp>
      <p:pic>
        <p:nvPicPr>
          <p:cNvPr id="3074" name="Picture 2" descr="G:\през фото\IMG_20141213_1027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0" y="1556792"/>
            <a:ext cx="3094315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24264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Пресс-центр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Хоснетдинова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Индира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609416"/>
            <a:ext cx="4132312" cy="484632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проводит совещания членов редколлегий советов классов, разъясняет председателям редколлегий цели и задачи министерства, а также их обязанности;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разрабатывает и предлагает Школьному Совету для рассмотрения проекты, связанные с развитием школьных средств массовой </a:t>
            </a:r>
            <a:r>
              <a:rPr lang="ru-RU" sz="14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информации.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 отвечает </a:t>
            </a: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за освещение в школьных изданиях всех массовых мероприятий, проводимых в </a:t>
            </a:r>
            <a:r>
              <a:rPr lang="ru-RU" sz="14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школе;</a:t>
            </a:r>
            <a:endParaRPr lang="ru-RU" sz="1400" b="1" i="1" dirty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/>
            </a:endParaRP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координирует работу по выпуску школьного журнала и газеты;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организует взаимодействие с художником-оформителем школы;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содействует выпуску традиционной широкоформатной школьной газеты;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отвечает за информационное обеспечение работы Школьного Совета;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отвечает за своевременное изготовление печатных поздравлений;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курирует информационную работу в классах;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является </a:t>
            </a: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членом всех комиссий, связанных с художественной, печатной, информационной деятельностью школы;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663300"/>
              </a:buClr>
              <a:buSzPct val="70000"/>
              <a:buFont typeface="Wingdings" pitchFamily="2" charset="2"/>
              <a:buChar char="Ø"/>
            </a:pPr>
            <a:r>
              <a:rPr lang="ru-RU" sz="1400" b="1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отвечает за художественное оформление школы</a:t>
            </a:r>
            <a:r>
              <a:rPr lang="ru-RU" sz="1400" b="1" i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/>
              </a:rPr>
              <a:t>;</a:t>
            </a:r>
            <a:endParaRPr lang="ru-RU" sz="1400" b="1" i="1" dirty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/>
            </a:endParaRPr>
          </a:p>
        </p:txBody>
      </p:sp>
      <p:pic>
        <p:nvPicPr>
          <p:cNvPr id="4098" name="Picture 2" descr="G:\през фото\IMG_20141213_1028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094315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26936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spcBef>
                <a:spcPts val="0"/>
              </a:spcBef>
              <a:defRPr/>
            </a:pP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Традиционные дела </a:t>
            </a:r>
            <a:r>
              <a:rPr lang="ru-RU" sz="3600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>ШКОЛЫ</a:t>
            </a:r>
            <a: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  <a:t/>
            </a:r>
            <a:br>
              <a:rPr lang="ru-RU" sz="360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+mn-ea"/>
                <a:cs typeface="Arial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196752"/>
            <a:ext cx="2764160" cy="484632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ru-RU" sz="2000" dirty="0"/>
              <a:t>ПРАЗДНИК ОСЕНИ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ДЕНЬ УЧИТЕЛЯ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ДЕНЬ МАТЕРИ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СЛЕТЫ ДЕТСКИХ ОРГАНИЗАЦИЙ РАЙОНА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НОВЫЙ ГОД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МЕСЯЧНИК «СЛУЖУ ОТЕЧЕСТВУ»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НЕДЕЛЯ «ШКОЛЬНАЯ ВЕСНА»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ВАХТА ПАМЯТИ</a:t>
            </a:r>
          </a:p>
          <a:p>
            <a:pPr>
              <a:buFont typeface="Arial" charset="0"/>
              <a:buChar char="•"/>
            </a:pPr>
            <a:r>
              <a:rPr lang="ru-RU" sz="2000" dirty="0"/>
              <a:t>ПОСЛЕДНИЙ ЗВОНОК</a:t>
            </a:r>
          </a:p>
          <a:p>
            <a:endParaRPr lang="ru-RU" sz="2000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2673">
            <a:off x="278591" y="1120417"/>
            <a:ext cx="2679700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5715">
            <a:off x="2508924" y="1587058"/>
            <a:ext cx="2741612" cy="221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5" descr="Описание: E:\Театр здоровья\DSC051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855">
            <a:off x="178579" y="3498304"/>
            <a:ext cx="2879725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771">
            <a:off x="2055864" y="4164295"/>
            <a:ext cx="3240088" cy="21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3137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5-tub-ru.yandex.net/i?id=165275126-1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3112" y="4437112"/>
            <a:ext cx="2420888" cy="24208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/>
          </a:bodyPr>
          <a:lstStyle/>
          <a:p>
            <a:r>
              <a:rPr lang="ru-RU" dirty="0" smtClean="0"/>
              <a:t>воспитание активного члена общества;</a:t>
            </a:r>
          </a:p>
          <a:p>
            <a:r>
              <a:rPr lang="ru-RU" dirty="0" smtClean="0"/>
              <a:t>создание физически и социально здоровых, организованных школьных коллективов и воспитание самоуправляемой личности;</a:t>
            </a:r>
          </a:p>
          <a:p>
            <a:r>
              <a:rPr lang="ru-RU" dirty="0" smtClean="0"/>
              <a:t>развитие ученического самоуправления;</a:t>
            </a:r>
          </a:p>
          <a:p>
            <a:pPr fontAlgn="base"/>
            <a:r>
              <a:rPr lang="ru-RU" dirty="0" smtClean="0"/>
              <a:t>развитие и совершенствование системы управления школой через развитие ученического самоуправления;</a:t>
            </a:r>
          </a:p>
          <a:p>
            <a:pPr fontAlgn="base"/>
            <a:r>
              <a:rPr lang="ru-RU" dirty="0" smtClean="0"/>
              <a:t>повышение уровня правовой культуры;</a:t>
            </a:r>
          </a:p>
          <a:p>
            <a:pPr fontAlgn="base"/>
            <a:r>
              <a:rPr lang="ru-RU" dirty="0" smtClean="0"/>
              <a:t>успешная самореализация обучающихся школы.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483</TotalTime>
  <Words>594</Words>
  <Application>Microsoft Office PowerPoint</Application>
  <PresentationFormat>Экран (4:3)</PresentationFormat>
  <Paragraphs>147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Школьное Ученическое Самоуправление </vt:lpstr>
      <vt:lpstr>Цели:</vt:lpstr>
      <vt:lpstr>Смысл:</vt:lpstr>
      <vt:lpstr>задачи:</vt:lpstr>
      <vt:lpstr>Принципы:</vt:lpstr>
      <vt:lpstr>Функции:</vt:lpstr>
      <vt:lpstr>Презентация PowerPoint</vt:lpstr>
      <vt:lpstr>Презентация PowerPoint</vt:lpstr>
      <vt:lpstr>председатель </vt:lpstr>
      <vt:lpstr>ЗАМЕСТИТЕЛЬ    председателя Фазлыева Тансылу </vt:lpstr>
      <vt:lpstr>сектор Досуга </vt:lpstr>
      <vt:lpstr>СЕКТОР  «СПОРТ И ЗДОРОВЬЕ» Галимуллин Динар </vt:lpstr>
      <vt:lpstr>СЕКТОР  Тимуровская работа </vt:lpstr>
      <vt:lpstr>СЕКТОР дисциплины и порядка Хоснетдинова Эльвира  </vt:lpstr>
      <vt:lpstr>Учебный сектор Миргалимов Фирзар</vt:lpstr>
      <vt:lpstr>Пресс-центр Хоснетдинова Индира</vt:lpstr>
      <vt:lpstr>Традиционные дела ШКОЛЫ </vt:lpstr>
      <vt:lpstr>Ожидаемые результаты: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user1</dc:creator>
  <cp:lastModifiedBy>лилия</cp:lastModifiedBy>
  <cp:revision>52</cp:revision>
  <dcterms:created xsi:type="dcterms:W3CDTF">2013-12-03T12:41:14Z</dcterms:created>
  <dcterms:modified xsi:type="dcterms:W3CDTF">2014-12-13T06:51:25Z</dcterms:modified>
</cp:coreProperties>
</file>